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2" r:id="rId2"/>
    <p:sldId id="258" r:id="rId3"/>
    <p:sldId id="259" r:id="rId4"/>
    <p:sldId id="265" r:id="rId5"/>
    <p:sldId id="269" r:id="rId6"/>
    <p:sldId id="270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73757" autoAdjust="0"/>
  </p:normalViewPr>
  <p:slideViewPr>
    <p:cSldViewPr snapToGrid="0" snapToObjects="1">
      <p:cViewPr varScale="1">
        <p:scale>
          <a:sx n="86" d="100"/>
          <a:sy n="86" d="100"/>
        </p:scale>
        <p:origin x="20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DC601-06EC-9C40-A26A-3D75B615442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86751-EFDF-B74B-9B34-4A59DC1A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34FA8D-5010-0B4C-9DFD-C6727A2AA3C8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CC6D2E-BE7E-F04B-8441-80CE0F3D85E7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977605-A24A-8D47-8744-CEA062516FF6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42C784-CB6A-B04C-BE0E-374C28610F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8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1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7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5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5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2406-3890-B84E-AB89-995FB642432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600B-EBA2-5D42-A997-337D3844D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urveymonkey.com/s/FSVKK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</a:t>
            </a:r>
            <a:r>
              <a:rPr lang="en-US" dirty="0" err="1" smtClean="0"/>
              <a:t>Keeley</a:t>
            </a:r>
            <a:r>
              <a:rPr lang="en-US" dirty="0" smtClean="0"/>
              <a:t> (2004)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036" y="1234569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What Final conversations (FCs) are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Freq</a:t>
            </a:r>
            <a:r>
              <a:rPr lang="en-US" dirty="0" smtClean="0">
                <a:solidFill>
                  <a:srgbClr val="0000FF"/>
                </a:solidFill>
              </a:rPr>
              <a:t> of love-messages in FCs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Types (&amp; ex’s) of love comm. in FCs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Affirmation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Love &amp; Reconciliation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Altruistic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9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Importance of Intimacy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SD &amp; </a:t>
            </a:r>
            <a:r>
              <a:rPr lang="en-US" dirty="0" smtClean="0">
                <a:latin typeface="Arial" charset="0"/>
              </a:rPr>
              <a:t>intimacy</a:t>
            </a: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Associated </a:t>
            </a:r>
            <a:r>
              <a:rPr lang="en-US" dirty="0" smtClean="0">
                <a:latin typeface="Arial" charset="0"/>
              </a:rPr>
              <a:t>with</a:t>
            </a: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2" autoUpdateAnimBg="0"/>
      <p:bldP spid="8195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4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Features of Intimacy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chemeClr val="accent2"/>
                </a:solidFill>
                <a:latin typeface="Arial" charset="0"/>
              </a:rPr>
              <a:t>Self-Disclosure/Trust</a:t>
            </a:r>
          </a:p>
          <a:p>
            <a:pPr eaLnBrk="1" hangingPunct="1"/>
            <a:r>
              <a:rPr lang="en-US" sz="4400" dirty="0" smtClean="0">
                <a:solidFill>
                  <a:srgbClr val="993366"/>
                </a:solidFill>
                <a:latin typeface="Arial" charset="0"/>
              </a:rPr>
              <a:t>                                   for </a:t>
            </a:r>
            <a:r>
              <a:rPr lang="en-US" sz="4400" dirty="0">
                <a:solidFill>
                  <a:srgbClr val="993366"/>
                </a:solidFill>
                <a:latin typeface="Arial" charset="0"/>
              </a:rPr>
              <a:t>Members</a:t>
            </a:r>
          </a:p>
          <a:p>
            <a:pPr eaLnBrk="1" hangingPunct="1"/>
            <a:r>
              <a:rPr lang="en-US" sz="4400" dirty="0" smtClean="0">
                <a:solidFill>
                  <a:schemeClr val="accent2"/>
                </a:solidFill>
                <a:latin typeface="Arial" charset="0"/>
              </a:rPr>
              <a:t>Closeness/</a:t>
            </a:r>
          </a:p>
          <a:p>
            <a:pPr eaLnBrk="1" hangingPunct="1"/>
            <a:r>
              <a:rPr lang="en-US" sz="4400" dirty="0" smtClean="0">
                <a:solidFill>
                  <a:srgbClr val="993366"/>
                </a:solidFill>
                <a:latin typeface="Arial" charset="0"/>
              </a:rPr>
              <a:t>Shared  </a:t>
            </a:r>
            <a:endParaRPr lang="en-US" sz="4400" dirty="0">
              <a:solidFill>
                <a:srgbClr val="99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Sternberg’s </a:t>
            </a:r>
            <a:r>
              <a:rPr lang="en-US" dirty="0" smtClean="0">
                <a:latin typeface="Arial" charset="0"/>
                <a:cs typeface="+mj-cs"/>
              </a:rPr>
              <a:t>(1986) Triangle </a:t>
            </a:r>
            <a:r>
              <a:rPr lang="en-US" dirty="0">
                <a:latin typeface="Arial" charset="0"/>
                <a:cs typeface="+mj-cs"/>
              </a:rPr>
              <a:t>of Love</a:t>
            </a:r>
          </a:p>
        </p:txBody>
      </p:sp>
      <p:pic>
        <p:nvPicPr>
          <p:cNvPr id="16386" name="Picture 5" descr="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162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2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715963"/>
          </a:xfrm>
        </p:spPr>
        <p:txBody>
          <a:bodyPr/>
          <a:lstStyle/>
          <a:p>
            <a:r>
              <a:rPr lang="ja-JP" altLang="en-US" sz="4000">
                <a:latin typeface="Arial" charset="0"/>
              </a:rPr>
              <a:t>“</a:t>
            </a:r>
            <a:r>
              <a:rPr lang="en-US" altLang="ja-JP" sz="4000">
                <a:latin typeface="Arial" charset="0"/>
              </a:rPr>
              <a:t>Love Languages</a:t>
            </a:r>
            <a:r>
              <a:rPr lang="ja-JP" altLang="en-US" sz="4000">
                <a:latin typeface="Arial" charset="0"/>
              </a:rPr>
              <a:t>”</a:t>
            </a:r>
            <a:r>
              <a:rPr lang="en-US" altLang="ja-JP" sz="4000">
                <a:latin typeface="Arial" charset="0"/>
              </a:rPr>
              <a:t> (LLs)</a:t>
            </a:r>
            <a:endParaRPr lang="en-US" sz="400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Acts of Service</a:t>
            </a:r>
          </a:p>
          <a:p>
            <a:r>
              <a:rPr lang="en-US" sz="4000">
                <a:latin typeface="Arial" charset="0"/>
              </a:rPr>
              <a:t>Touch</a:t>
            </a:r>
          </a:p>
          <a:p>
            <a:r>
              <a:rPr lang="en-US" sz="4000">
                <a:latin typeface="Arial" charset="0"/>
              </a:rPr>
              <a:t>Words of Affirmation</a:t>
            </a:r>
          </a:p>
          <a:p>
            <a:r>
              <a:rPr lang="en-US" sz="4000">
                <a:latin typeface="Arial" charset="0"/>
              </a:rPr>
              <a:t>Gifts</a:t>
            </a:r>
          </a:p>
          <a:p>
            <a:r>
              <a:rPr lang="en-US" sz="4000">
                <a:latin typeface="Arial" charset="0"/>
              </a:rPr>
              <a:t>Quality Time</a:t>
            </a:r>
          </a:p>
          <a:p>
            <a:endParaRPr lang="en-US" sz="4000">
              <a:latin typeface="Arial" charset="0"/>
            </a:endParaRPr>
          </a:p>
          <a:p>
            <a:r>
              <a:rPr lang="en-US" sz="4000" b="1">
                <a:latin typeface="Arial" charset="0"/>
              </a:rPr>
              <a:t>YOUR INFO FROM SCALES!!!</a:t>
            </a:r>
          </a:p>
        </p:txBody>
      </p:sp>
    </p:spTree>
    <p:extLst>
      <p:ext uri="{BB962C8B-B14F-4D97-AF65-F5344CB8AC3E}">
        <p14:creationId xmlns:p14="http://schemas.microsoft.com/office/powerpoint/2010/main" val="197987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931"/>
            <a:ext cx="8229600" cy="65563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" charset="0"/>
              </a:rPr>
              <a:t>“Axioms” of LLs</a:t>
            </a:r>
            <a:br>
              <a:rPr lang="en-US" sz="4000" dirty="0">
                <a:latin typeface="Arial" charset="0"/>
              </a:rPr>
            </a:br>
            <a:r>
              <a:rPr lang="en-US" sz="2800" i="1" dirty="0">
                <a:latin typeface="Arial" charset="0"/>
              </a:rPr>
              <a:t>theorized implicitly, never tested</a:t>
            </a:r>
            <a:r>
              <a:rPr lang="en-US" sz="2800" i="1" dirty="0" smtClean="0">
                <a:latin typeface="Arial" charset="0"/>
              </a:rPr>
              <a:t>!</a:t>
            </a:r>
            <a:br>
              <a:rPr lang="en-US" sz="2800" i="1" dirty="0" smtClean="0">
                <a:latin typeface="Arial" charset="0"/>
              </a:rPr>
            </a:br>
            <a:r>
              <a:rPr lang="en-US" sz="2200" i="1" dirty="0" smtClean="0">
                <a:latin typeface="Arial" charset="0"/>
              </a:rPr>
              <a:t>(Chapman, 2010)</a:t>
            </a: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30882"/>
            <a:ext cx="90678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800" dirty="0" smtClean="0">
                <a:solidFill>
                  <a:srgbClr val="990000"/>
                </a:solidFill>
                <a:latin typeface="Arial" charset="0"/>
              </a:rPr>
              <a:t>ll </a:t>
            </a:r>
            <a:r>
              <a:rPr lang="en-US" sz="2800" dirty="0">
                <a:solidFill>
                  <a:srgbClr val="990000"/>
                </a:solidFill>
                <a:latin typeface="Arial" charset="0"/>
              </a:rPr>
              <a:t>have</a:t>
            </a:r>
            <a:r>
              <a:rPr lang="en-US" sz="28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rgbClr val="990000"/>
                </a:solidFill>
                <a:latin typeface="Arial" charset="0"/>
              </a:rPr>
              <a:t>                  &amp;                                       </a:t>
            </a:r>
            <a:r>
              <a:rPr lang="en-US" sz="2800" dirty="0" smtClean="0">
                <a:solidFill>
                  <a:srgbClr val="990000"/>
                </a:solidFill>
                <a:latin typeface="Arial" charset="0"/>
              </a:rPr>
              <a:t>style?</a:t>
            </a:r>
            <a:endParaRPr lang="en-US" sz="2800" dirty="0">
              <a:solidFill>
                <a:srgbClr val="990000"/>
              </a:solidFill>
              <a:latin typeface="Arial" charset="0"/>
            </a:endParaRPr>
          </a:p>
          <a:p>
            <a:r>
              <a:rPr lang="en-US" sz="2800" dirty="0">
                <a:solidFill>
                  <a:srgbClr val="FF6600"/>
                </a:solidFill>
                <a:latin typeface="Arial" charset="0"/>
              </a:rPr>
              <a:t>May be diff w/ </a:t>
            </a:r>
            <a:r>
              <a:rPr lang="en-US" sz="2800" dirty="0" smtClean="0">
                <a:solidFill>
                  <a:srgbClr val="FF6600"/>
                </a:solidFill>
                <a:latin typeface="Arial" charset="0"/>
              </a:rPr>
              <a:t>             </a:t>
            </a:r>
            <a:endParaRPr lang="en-US" sz="2800" dirty="0">
              <a:solidFill>
                <a:srgbClr val="FF6600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rgbClr val="FF6600"/>
                </a:solidFill>
                <a:latin typeface="Arial" charset="0"/>
              </a:rPr>
              <a:t>But should apply cross-contextually? </a:t>
            </a:r>
            <a:r>
              <a:rPr lang="en-US" sz="2000" dirty="0">
                <a:solidFill>
                  <a:srgbClr val="FF6600"/>
                </a:solidFill>
                <a:latin typeface="Arial" charset="0"/>
              </a:rPr>
              <a:t>(e.g., workplace)</a:t>
            </a:r>
          </a:p>
          <a:p>
            <a:r>
              <a:rPr lang="en-US" sz="2800" dirty="0">
                <a:solidFill>
                  <a:srgbClr val="CCCC00"/>
                </a:solidFill>
                <a:latin typeface="Arial" charset="0"/>
              </a:rPr>
              <a:t>Change over </a:t>
            </a:r>
            <a:r>
              <a:rPr lang="en-US" sz="2800" dirty="0" smtClean="0">
                <a:solidFill>
                  <a:srgbClr val="CCCC00"/>
                </a:solidFill>
                <a:latin typeface="Arial" charset="0"/>
              </a:rPr>
              <a:t>                         </a:t>
            </a:r>
            <a:r>
              <a:rPr lang="en-US" sz="2000" dirty="0" smtClean="0">
                <a:solidFill>
                  <a:srgbClr val="CCCC00"/>
                </a:solidFill>
                <a:latin typeface="Arial" charset="0"/>
              </a:rPr>
              <a:t>(</a:t>
            </a:r>
            <a:r>
              <a:rPr lang="en-US" sz="2000" dirty="0">
                <a:solidFill>
                  <a:srgbClr val="CCCC00"/>
                </a:solidFill>
                <a:latin typeface="Arial" charset="0"/>
              </a:rPr>
              <a:t>e.g., children to adult)</a:t>
            </a:r>
          </a:p>
          <a:p>
            <a:r>
              <a:rPr lang="en-US" sz="2800" dirty="0">
                <a:solidFill>
                  <a:srgbClr val="008000"/>
                </a:solidFill>
                <a:latin typeface="Arial" charset="0"/>
              </a:rPr>
              <a:t>Change </a:t>
            </a:r>
            <a:r>
              <a:rPr lang="en-US" sz="2800" dirty="0" smtClean="0">
                <a:solidFill>
                  <a:srgbClr val="008000"/>
                </a:solidFill>
                <a:latin typeface="Arial" charset="0"/>
              </a:rPr>
              <a:t>                               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Arial" charset="0"/>
              </a:rPr>
              <a:t>diff from relationally)</a:t>
            </a:r>
          </a:p>
          <a:p>
            <a:r>
              <a:rPr lang="en-US" sz="2800" dirty="0">
                <a:solidFill>
                  <a:srgbClr val="003399"/>
                </a:solidFill>
                <a:latin typeface="Arial" charset="0"/>
              </a:rPr>
              <a:t>Prefer to </a:t>
            </a:r>
            <a:r>
              <a:rPr lang="en-US" sz="2800" dirty="0" smtClean="0">
                <a:solidFill>
                  <a:srgbClr val="003399"/>
                </a:solidFill>
                <a:latin typeface="Arial" charset="0"/>
              </a:rPr>
              <a:t>     </a:t>
            </a:r>
            <a:endParaRPr lang="en-US" sz="2800" dirty="0">
              <a:solidFill>
                <a:srgbClr val="003399"/>
              </a:solidFill>
              <a:latin typeface="Arial" charset="0"/>
            </a:endParaRPr>
          </a:p>
          <a:p>
            <a:r>
              <a:rPr lang="en-US" sz="2800" dirty="0">
                <a:solidFill>
                  <a:srgbClr val="660099"/>
                </a:solidFill>
                <a:latin typeface="Arial" charset="0"/>
              </a:rPr>
              <a:t>No major diffs </a:t>
            </a:r>
            <a:r>
              <a:rPr lang="en-US" sz="2800" dirty="0" smtClean="0">
                <a:solidFill>
                  <a:srgbClr val="660099"/>
                </a:solidFill>
                <a:latin typeface="Arial" charset="0"/>
              </a:rPr>
              <a:t>           </a:t>
            </a:r>
            <a:endParaRPr lang="en-US" sz="2800" dirty="0">
              <a:solidFill>
                <a:srgbClr val="660099"/>
              </a:solidFill>
              <a:latin typeface="Arial" charset="0"/>
            </a:endParaRPr>
          </a:p>
          <a:p>
            <a:r>
              <a:rPr lang="en-US" sz="2800" dirty="0">
                <a:solidFill>
                  <a:srgbClr val="990099"/>
                </a:solidFill>
                <a:latin typeface="Arial" charset="0"/>
              </a:rPr>
              <a:t>Knowing </a:t>
            </a:r>
            <a:r>
              <a:rPr lang="en-US" sz="2800" dirty="0" smtClean="0">
                <a:solidFill>
                  <a:srgbClr val="990099"/>
                </a:solidFill>
                <a:latin typeface="Arial" charset="0"/>
              </a:rPr>
              <a:t>                     important</a:t>
            </a:r>
            <a:r>
              <a:rPr lang="en-US" sz="2800" dirty="0">
                <a:solidFill>
                  <a:srgbClr val="990099"/>
                </a:solidFill>
                <a:latin typeface="Arial" charset="0"/>
              </a:rPr>
              <a:t>!</a:t>
            </a:r>
          </a:p>
          <a:p>
            <a:pPr lvl="1"/>
            <a:r>
              <a:rPr lang="en-US" sz="2400" dirty="0">
                <a:solidFill>
                  <a:srgbClr val="990099"/>
                </a:solidFill>
                <a:latin typeface="Arial" charset="0"/>
              </a:rPr>
              <a:t>Allows YOU to comm. them to other</a:t>
            </a:r>
          </a:p>
          <a:p>
            <a:r>
              <a:rPr lang="en-US" sz="2800" dirty="0">
                <a:latin typeface="Arial" charset="0"/>
              </a:rPr>
              <a:t>Knowing </a:t>
            </a:r>
            <a:r>
              <a:rPr lang="en-US" sz="2800" dirty="0" smtClean="0">
                <a:latin typeface="Arial" charset="0"/>
              </a:rPr>
              <a:t>                     </a:t>
            </a:r>
            <a:r>
              <a:rPr lang="en-US" altLang="ja-JP" sz="2800" dirty="0" smtClean="0">
                <a:latin typeface="Arial" charset="0"/>
              </a:rPr>
              <a:t>important</a:t>
            </a:r>
            <a:r>
              <a:rPr lang="en-US" altLang="ja-JP" sz="2800" dirty="0">
                <a:latin typeface="Arial" charset="0"/>
              </a:rPr>
              <a:t>!</a:t>
            </a:r>
          </a:p>
          <a:p>
            <a:pPr lvl="1"/>
            <a:r>
              <a:rPr lang="en-US" sz="2400" dirty="0">
                <a:latin typeface="Arial" charset="0"/>
              </a:rPr>
              <a:t>Allows YOU to adjust to other </a:t>
            </a:r>
            <a:r>
              <a:rPr lang="en-US" sz="2000" dirty="0">
                <a:latin typeface="Arial" charset="0"/>
              </a:rPr>
              <a:t>(what makes them feel loved/appreciated)</a:t>
            </a:r>
          </a:p>
          <a:p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Do LOVE </a:t>
            </a:r>
            <a:r>
              <a:rPr lang="en-US" dirty="0" smtClean="0">
                <a:latin typeface="Arial" charset="0"/>
                <a:cs typeface="+mj-cs"/>
              </a:rPr>
              <a:t>Survey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+mn-cs"/>
              </a:rPr>
              <a:t>Here’s the link for you: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  <a:cs typeface="+mn-cs"/>
                <a:hlinkClick r:id="rId3"/>
              </a:rPr>
              <a:t>https://</a:t>
            </a:r>
            <a:r>
              <a:rPr lang="en-US" dirty="0" smtClean="0">
                <a:latin typeface="Arial" charset="0"/>
                <a:cs typeface="+mn-cs"/>
                <a:hlinkClick r:id="rId3"/>
              </a:rPr>
              <a:t>www.surveymonkey.com</a:t>
            </a:r>
            <a:r>
              <a:rPr lang="en-US" smtClean="0">
                <a:latin typeface="Arial" charset="0"/>
                <a:cs typeface="+mn-cs"/>
                <a:hlinkClick r:id="rId3"/>
              </a:rPr>
              <a:t>/r/FSVKKCK</a:t>
            </a:r>
            <a:endParaRPr lang="en-US" dirty="0" smtClean="0">
              <a:latin typeface="Arial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+mn-cs"/>
              </a:rPr>
              <a:t>Also, it would be an AMAZING HELP if you would all distribute to people in your life (email lists, Facebook posts, etc.) to help us get more participants too!</a:t>
            </a:r>
            <a:endParaRPr lang="en-US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1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204</Words>
  <Application>Microsoft Macintosh PowerPoint</Application>
  <PresentationFormat>On-screen Show (4:3)</PresentationFormat>
  <Paragraphs>48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To Know from Keeley (2004)</vt:lpstr>
      <vt:lpstr>Importance of Intimacy</vt:lpstr>
      <vt:lpstr>Features of Intimacy</vt:lpstr>
      <vt:lpstr>Sternberg’s (1986) Triangle of Love</vt:lpstr>
      <vt:lpstr>“Love Languages” (LLs)</vt:lpstr>
      <vt:lpstr>“Axioms” of LLs theorized implicitly, never tested! (Chapman, 2010)</vt:lpstr>
      <vt:lpstr>Do LOVE Survey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14</cp:revision>
  <dcterms:created xsi:type="dcterms:W3CDTF">2015-01-08T22:20:36Z</dcterms:created>
  <dcterms:modified xsi:type="dcterms:W3CDTF">2017-04-19T11:43:57Z</dcterms:modified>
</cp:coreProperties>
</file>